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04059-5FD8-45F4-AE59-5F1C970BDA6F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1A99-F1C9-481D-98EE-9547CB45F3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7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61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1 phương án ko xuất hiện trong video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B7AA5B-B313-42B6-827C-D667CD2CD86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46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y/cau hs doc truoc cac lua cchon</a:t>
            </a:r>
            <a:endParaRPr lang="vi-VN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57718B-F24A-441F-BB67-613D0AFD3ACB}" type="slidenum">
              <a:rPr lang="vi-VN" altLang="vi-VN">
                <a:latin typeface="Arial" panose="020B0604020202020204" pitchFamily="34" charset="0"/>
              </a:rPr>
              <a:pPr eaLnBrk="1" hangingPunct="1"/>
              <a:t>10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3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Gach chan tu bat dau bang sch, str</a:t>
            </a:r>
            <a:endParaRPr lang="vi-VN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0EFA43-4A75-4789-BA61-0C6D7C42CC77}" type="slidenum">
              <a:rPr lang="vi-VN" altLang="vi-VN">
                <a:latin typeface="Arial" panose="020B0604020202020204" pitchFamily="34" charset="0"/>
              </a:rPr>
              <a:pPr eaLnBrk="1" hangingPunct="1"/>
              <a:t>11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3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953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77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60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ounded Rectangle 2"/>
          <p:cNvSpPr/>
          <p:nvPr userDrawn="1"/>
        </p:nvSpPr>
        <p:spPr>
          <a:xfrm>
            <a:off x="0" y="1219200"/>
            <a:ext cx="12192000" cy="563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50" b="1" dirty="0">
              <a:solidFill>
                <a:srgbClr val="FF0000"/>
              </a:solidFill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 userDrawn="1"/>
        </p:nvSpPr>
        <p:spPr>
          <a:xfrm>
            <a:off x="444500" y="44450"/>
            <a:ext cx="1219200" cy="869950"/>
          </a:xfrm>
          <a:prstGeom prst="ellipse">
            <a:avLst/>
          </a:prstGeom>
          <a:solidFill>
            <a:srgbClr val="1D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6400" y="838200"/>
            <a:ext cx="2133600" cy="274638"/>
          </a:xfrm>
          <a:prstGeom prst="rect">
            <a:avLst/>
          </a:prstGeom>
          <a:solidFill>
            <a:srgbClr val="1D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812800" y="492126"/>
            <a:ext cx="518795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1600" b="1" dirty="0">
                <a:solidFill>
                  <a:schemeClr val="bg1"/>
                </a:solidFill>
              </a:rPr>
              <a:t>SỞ GD VÀ ĐT HẢI DƯƠNG</a:t>
            </a:r>
          </a:p>
        </p:txBody>
      </p:sp>
    </p:spTree>
    <p:extLst>
      <p:ext uri="{BB962C8B-B14F-4D97-AF65-F5344CB8AC3E}">
        <p14:creationId xmlns:p14="http://schemas.microsoft.com/office/powerpoint/2010/main" val="184649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01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7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1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93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93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4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57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7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A4AC-9C2F-48A5-8334-F13A9C87781A}" type="datetimeFigureOut">
              <a:rPr lang="vi-VN" smtClean="0"/>
              <a:t>30/08/2019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D31E-28ED-45E6-BAF8-984E75666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7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6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>
          <a:xfrm>
            <a:off x="3181350" y="2455864"/>
            <a:ext cx="5829300" cy="1101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3695700" y="3771900"/>
            <a:ext cx="4800600" cy="131445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761164" y="1200151"/>
            <a:ext cx="274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211AA6"/>
                </a:solidFill>
                <a:latin typeface="Arial" panose="020B0604020202020204" pitchFamily="34" charset="0"/>
              </a:rPr>
              <a:t>CÔNG TY CỔ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211AA6"/>
                </a:solidFill>
                <a:latin typeface="Arial" panose="020B0604020202020204" pitchFamily="34" charset="0"/>
              </a:rPr>
              <a:t>GIÁO DỤC VÀ ĐÀO TẠO VICTORIA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135313" y="1200151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211AA6"/>
                </a:solidFill>
                <a:latin typeface="Arial" panose="020B0604020202020204" pitchFamily="34" charset="0"/>
              </a:rPr>
              <a:t>SỞ GD &amp; ĐT HÀ NỘI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6931026" y="1371601"/>
            <a:ext cx="250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CÔNG TY CP GD&amp;ĐT VICTORIA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179763" y="1371601"/>
            <a:ext cx="185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SỞ GD &amp; ĐT ĐÀ NẴNG</a:t>
            </a:r>
          </a:p>
        </p:txBody>
      </p:sp>
      <p:pic>
        <p:nvPicPr>
          <p:cNvPr id="102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2700" y="1200150"/>
            <a:ext cx="2171700" cy="42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916114" y="1228726"/>
            <a:ext cx="34750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sz="1350" b="1">
                <a:solidFill>
                  <a:srgbClr val="117D3A"/>
                </a:solidFill>
              </a:rPr>
              <a:t>      SỞ GIÁO DỤC VÀ ĐÀO TẠO HẢI DƯƠNG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sz="1125" b="1">
                <a:solidFill>
                  <a:srgbClr val="117D3A"/>
                </a:solidFill>
              </a:rPr>
              <a:t>HAI DUONG EDUCATION AND TRAINING DEPARTMENT</a:t>
            </a:r>
            <a:endParaRPr lang="vi-VN" altLang="vi-VN" sz="1125" b="1">
              <a:solidFill>
                <a:srgbClr val="117D3A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22398" y="252066"/>
            <a:ext cx="9376229" cy="1553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WELCOME TO MY CLASS 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1916114" y="2000250"/>
            <a:ext cx="8098743" cy="245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2102756" y="2206169"/>
            <a:ext cx="7912101" cy="2873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54463" y="3037344"/>
            <a:ext cx="7912101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6 : WHERE’S YOUR SCHOOL?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LESSON 3.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28"/>
          <p:cNvSpPr>
            <a:spLocks/>
          </p:cNvSpPr>
          <p:nvPr/>
        </p:nvSpPr>
        <p:spPr bwMode="gray">
          <a:xfrm>
            <a:off x="3179762" y="2220683"/>
            <a:ext cx="5830887" cy="852082"/>
          </a:xfrm>
          <a:custGeom>
            <a:avLst/>
            <a:gdLst>
              <a:gd name="T0" fmla="*/ 363 w 1321"/>
              <a:gd name="T1" fmla="*/ 4 h 712"/>
              <a:gd name="T2" fmla="*/ 366 w 1321"/>
              <a:gd name="T3" fmla="*/ 4 h 712"/>
              <a:gd name="T4" fmla="*/ 368 w 1321"/>
              <a:gd name="T5" fmla="*/ 4 h 712"/>
              <a:gd name="T6" fmla="*/ 365 w 1321"/>
              <a:gd name="T7" fmla="*/ 4 h 712"/>
              <a:gd name="T8" fmla="*/ 361 w 1321"/>
              <a:gd name="T9" fmla="*/ 4 h 712"/>
              <a:gd name="T10" fmla="*/ 354 w 1321"/>
              <a:gd name="T11" fmla="*/ 4 h 712"/>
              <a:gd name="T12" fmla="*/ 344 w 1321"/>
              <a:gd name="T13" fmla="*/ 4 h 712"/>
              <a:gd name="T14" fmla="*/ 331 w 1321"/>
              <a:gd name="T15" fmla="*/ 4 h 712"/>
              <a:gd name="T16" fmla="*/ 319 w 1321"/>
              <a:gd name="T17" fmla="*/ 4 h 712"/>
              <a:gd name="T18" fmla="*/ 304 w 1321"/>
              <a:gd name="T19" fmla="*/ 4 h 712"/>
              <a:gd name="T20" fmla="*/ 286 w 1321"/>
              <a:gd name="T21" fmla="*/ 4 h 712"/>
              <a:gd name="T22" fmla="*/ 269 w 1321"/>
              <a:gd name="T23" fmla="*/ 4 h 712"/>
              <a:gd name="T24" fmla="*/ 249 w 1321"/>
              <a:gd name="T25" fmla="*/ 4 h 712"/>
              <a:gd name="T26" fmla="*/ 229 w 1321"/>
              <a:gd name="T27" fmla="*/ 4 h 712"/>
              <a:gd name="T28" fmla="*/ 222 w 1321"/>
              <a:gd name="T29" fmla="*/ 4 h 712"/>
              <a:gd name="T30" fmla="*/ 131 w 1321"/>
              <a:gd name="T31" fmla="*/ 4 h 712"/>
              <a:gd name="T32" fmla="*/ 130 w 1321"/>
              <a:gd name="T33" fmla="*/ 4 h 712"/>
              <a:gd name="T34" fmla="*/ 115 w 1321"/>
              <a:gd name="T35" fmla="*/ 4 h 712"/>
              <a:gd name="T36" fmla="*/ 98 w 1321"/>
              <a:gd name="T37" fmla="*/ 4 h 712"/>
              <a:gd name="T38" fmla="*/ 80 w 1321"/>
              <a:gd name="T39" fmla="*/ 4 h 712"/>
              <a:gd name="T40" fmla="*/ 68 w 1321"/>
              <a:gd name="T41" fmla="*/ 4 h 712"/>
              <a:gd name="T42" fmla="*/ 56 w 1321"/>
              <a:gd name="T43" fmla="*/ 4 h 712"/>
              <a:gd name="T44" fmla="*/ 41 w 1321"/>
              <a:gd name="T45" fmla="*/ 4 h 712"/>
              <a:gd name="T46" fmla="*/ 26 w 1321"/>
              <a:gd name="T47" fmla="*/ 4 h 712"/>
              <a:gd name="T48" fmla="*/ 26 w 1321"/>
              <a:gd name="T49" fmla="*/ 4 h 712"/>
              <a:gd name="T50" fmla="*/ 26 w 1321"/>
              <a:gd name="T51" fmla="*/ 4 h 712"/>
              <a:gd name="T52" fmla="*/ 18 w 1321"/>
              <a:gd name="T53" fmla="*/ 4 h 712"/>
              <a:gd name="T54" fmla="*/ 6 w 1321"/>
              <a:gd name="T55" fmla="*/ 4 h 712"/>
              <a:gd name="T56" fmla="*/ 0 w 1321"/>
              <a:gd name="T57" fmla="*/ 4 h 712"/>
              <a:gd name="T58" fmla="*/ 0 w 1321"/>
              <a:gd name="T59" fmla="*/ 4 h 712"/>
              <a:gd name="T60" fmla="*/ 4 w 1321"/>
              <a:gd name="T61" fmla="*/ 4 h 712"/>
              <a:gd name="T62" fmla="*/ 16 w 1321"/>
              <a:gd name="T63" fmla="*/ 4 h 712"/>
              <a:gd name="T64" fmla="*/ 26 w 1321"/>
              <a:gd name="T65" fmla="*/ 4 h 712"/>
              <a:gd name="T66" fmla="*/ 26 w 1321"/>
              <a:gd name="T67" fmla="*/ 4 h 712"/>
              <a:gd name="T68" fmla="*/ 43 w 1321"/>
              <a:gd name="T69" fmla="*/ 4 h 712"/>
              <a:gd name="T70" fmla="*/ 60 w 1321"/>
              <a:gd name="T71" fmla="*/ 4 h 712"/>
              <a:gd name="T72" fmla="*/ 75 w 1321"/>
              <a:gd name="T73" fmla="*/ 4 h 712"/>
              <a:gd name="T74" fmla="*/ 96 w 1321"/>
              <a:gd name="T75" fmla="*/ 4 h 712"/>
              <a:gd name="T76" fmla="*/ 116 w 1321"/>
              <a:gd name="T77" fmla="*/ 4 h 712"/>
              <a:gd name="T78" fmla="*/ 138 w 1321"/>
              <a:gd name="T79" fmla="*/ 4 h 712"/>
              <a:gd name="T80" fmla="*/ 163 w 1321"/>
              <a:gd name="T81" fmla="*/ 4 h 712"/>
              <a:gd name="T82" fmla="*/ 185 w 1321"/>
              <a:gd name="T83" fmla="*/ 0 h 712"/>
              <a:gd name="T84" fmla="*/ 185 w 1321"/>
              <a:gd name="T85" fmla="*/ 0 h 712"/>
              <a:gd name="T86" fmla="*/ 212 w 1321"/>
              <a:gd name="T87" fmla="*/ 4 h 712"/>
              <a:gd name="T88" fmla="*/ 234 w 1321"/>
              <a:gd name="T89" fmla="*/ 4 h 712"/>
              <a:gd name="T90" fmla="*/ 259 w 1321"/>
              <a:gd name="T91" fmla="*/ 4 h 712"/>
              <a:gd name="T92" fmla="*/ 281 w 1321"/>
              <a:gd name="T93" fmla="*/ 4 h 712"/>
              <a:gd name="T94" fmla="*/ 301 w 1321"/>
              <a:gd name="T95" fmla="*/ 4 h 712"/>
              <a:gd name="T96" fmla="*/ 319 w 1321"/>
              <a:gd name="T97" fmla="*/ 4 h 712"/>
              <a:gd name="T98" fmla="*/ 336 w 1321"/>
              <a:gd name="T99" fmla="*/ 4 h 712"/>
              <a:gd name="T100" fmla="*/ 350 w 1321"/>
              <a:gd name="T101" fmla="*/ 4 h 712"/>
              <a:gd name="T102" fmla="*/ 363 w 1321"/>
              <a:gd name="T103" fmla="*/ 4 h 712"/>
              <a:gd name="T104" fmla="*/ 363 w 1321"/>
              <a:gd name="T105" fmla="*/ 4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Freeform 21"/>
          <p:cNvSpPr>
            <a:spLocks/>
          </p:cNvSpPr>
          <p:nvPr/>
        </p:nvSpPr>
        <p:spPr bwMode="gray">
          <a:xfrm>
            <a:off x="1782764" y="281912"/>
            <a:ext cx="8606972" cy="1568100"/>
          </a:xfrm>
          <a:custGeom>
            <a:avLst/>
            <a:gdLst>
              <a:gd name="T0" fmla="*/ 363 w 1321"/>
              <a:gd name="T1" fmla="*/ 4 h 712"/>
              <a:gd name="T2" fmla="*/ 366 w 1321"/>
              <a:gd name="T3" fmla="*/ 4 h 712"/>
              <a:gd name="T4" fmla="*/ 368 w 1321"/>
              <a:gd name="T5" fmla="*/ 4 h 712"/>
              <a:gd name="T6" fmla="*/ 365 w 1321"/>
              <a:gd name="T7" fmla="*/ 4 h 712"/>
              <a:gd name="T8" fmla="*/ 361 w 1321"/>
              <a:gd name="T9" fmla="*/ 4 h 712"/>
              <a:gd name="T10" fmla="*/ 354 w 1321"/>
              <a:gd name="T11" fmla="*/ 4 h 712"/>
              <a:gd name="T12" fmla="*/ 344 w 1321"/>
              <a:gd name="T13" fmla="*/ 4 h 712"/>
              <a:gd name="T14" fmla="*/ 331 w 1321"/>
              <a:gd name="T15" fmla="*/ 4 h 712"/>
              <a:gd name="T16" fmla="*/ 319 w 1321"/>
              <a:gd name="T17" fmla="*/ 4 h 712"/>
              <a:gd name="T18" fmla="*/ 304 w 1321"/>
              <a:gd name="T19" fmla="*/ 4 h 712"/>
              <a:gd name="T20" fmla="*/ 286 w 1321"/>
              <a:gd name="T21" fmla="*/ 4 h 712"/>
              <a:gd name="T22" fmla="*/ 269 w 1321"/>
              <a:gd name="T23" fmla="*/ 4 h 712"/>
              <a:gd name="T24" fmla="*/ 249 w 1321"/>
              <a:gd name="T25" fmla="*/ 4 h 712"/>
              <a:gd name="T26" fmla="*/ 229 w 1321"/>
              <a:gd name="T27" fmla="*/ 4 h 712"/>
              <a:gd name="T28" fmla="*/ 222 w 1321"/>
              <a:gd name="T29" fmla="*/ 4 h 712"/>
              <a:gd name="T30" fmla="*/ 131 w 1321"/>
              <a:gd name="T31" fmla="*/ 4 h 712"/>
              <a:gd name="T32" fmla="*/ 130 w 1321"/>
              <a:gd name="T33" fmla="*/ 4 h 712"/>
              <a:gd name="T34" fmla="*/ 115 w 1321"/>
              <a:gd name="T35" fmla="*/ 4 h 712"/>
              <a:gd name="T36" fmla="*/ 98 w 1321"/>
              <a:gd name="T37" fmla="*/ 4 h 712"/>
              <a:gd name="T38" fmla="*/ 80 w 1321"/>
              <a:gd name="T39" fmla="*/ 4 h 712"/>
              <a:gd name="T40" fmla="*/ 68 w 1321"/>
              <a:gd name="T41" fmla="*/ 4 h 712"/>
              <a:gd name="T42" fmla="*/ 56 w 1321"/>
              <a:gd name="T43" fmla="*/ 4 h 712"/>
              <a:gd name="T44" fmla="*/ 41 w 1321"/>
              <a:gd name="T45" fmla="*/ 4 h 712"/>
              <a:gd name="T46" fmla="*/ 26 w 1321"/>
              <a:gd name="T47" fmla="*/ 4 h 712"/>
              <a:gd name="T48" fmla="*/ 26 w 1321"/>
              <a:gd name="T49" fmla="*/ 4 h 712"/>
              <a:gd name="T50" fmla="*/ 26 w 1321"/>
              <a:gd name="T51" fmla="*/ 4 h 712"/>
              <a:gd name="T52" fmla="*/ 18 w 1321"/>
              <a:gd name="T53" fmla="*/ 4 h 712"/>
              <a:gd name="T54" fmla="*/ 6 w 1321"/>
              <a:gd name="T55" fmla="*/ 4 h 712"/>
              <a:gd name="T56" fmla="*/ 0 w 1321"/>
              <a:gd name="T57" fmla="*/ 4 h 712"/>
              <a:gd name="T58" fmla="*/ 0 w 1321"/>
              <a:gd name="T59" fmla="*/ 4 h 712"/>
              <a:gd name="T60" fmla="*/ 4 w 1321"/>
              <a:gd name="T61" fmla="*/ 4 h 712"/>
              <a:gd name="T62" fmla="*/ 16 w 1321"/>
              <a:gd name="T63" fmla="*/ 4 h 712"/>
              <a:gd name="T64" fmla="*/ 26 w 1321"/>
              <a:gd name="T65" fmla="*/ 4 h 712"/>
              <a:gd name="T66" fmla="*/ 26 w 1321"/>
              <a:gd name="T67" fmla="*/ 4 h 712"/>
              <a:gd name="T68" fmla="*/ 43 w 1321"/>
              <a:gd name="T69" fmla="*/ 4 h 712"/>
              <a:gd name="T70" fmla="*/ 60 w 1321"/>
              <a:gd name="T71" fmla="*/ 4 h 712"/>
              <a:gd name="T72" fmla="*/ 75 w 1321"/>
              <a:gd name="T73" fmla="*/ 4 h 712"/>
              <a:gd name="T74" fmla="*/ 96 w 1321"/>
              <a:gd name="T75" fmla="*/ 4 h 712"/>
              <a:gd name="T76" fmla="*/ 116 w 1321"/>
              <a:gd name="T77" fmla="*/ 4 h 712"/>
              <a:gd name="T78" fmla="*/ 138 w 1321"/>
              <a:gd name="T79" fmla="*/ 4 h 712"/>
              <a:gd name="T80" fmla="*/ 163 w 1321"/>
              <a:gd name="T81" fmla="*/ 4 h 712"/>
              <a:gd name="T82" fmla="*/ 185 w 1321"/>
              <a:gd name="T83" fmla="*/ 0 h 712"/>
              <a:gd name="T84" fmla="*/ 185 w 1321"/>
              <a:gd name="T85" fmla="*/ 0 h 712"/>
              <a:gd name="T86" fmla="*/ 212 w 1321"/>
              <a:gd name="T87" fmla="*/ 4 h 712"/>
              <a:gd name="T88" fmla="*/ 234 w 1321"/>
              <a:gd name="T89" fmla="*/ 4 h 712"/>
              <a:gd name="T90" fmla="*/ 259 w 1321"/>
              <a:gd name="T91" fmla="*/ 4 h 712"/>
              <a:gd name="T92" fmla="*/ 281 w 1321"/>
              <a:gd name="T93" fmla="*/ 4 h 712"/>
              <a:gd name="T94" fmla="*/ 301 w 1321"/>
              <a:gd name="T95" fmla="*/ 4 h 712"/>
              <a:gd name="T96" fmla="*/ 319 w 1321"/>
              <a:gd name="T97" fmla="*/ 4 h 712"/>
              <a:gd name="T98" fmla="*/ 336 w 1321"/>
              <a:gd name="T99" fmla="*/ 4 h 712"/>
              <a:gd name="T100" fmla="*/ 350 w 1321"/>
              <a:gd name="T101" fmla="*/ 4 h 712"/>
              <a:gd name="T102" fmla="*/ 363 w 1321"/>
              <a:gd name="T103" fmla="*/ 4 h 712"/>
              <a:gd name="T104" fmla="*/ 363 w 1321"/>
              <a:gd name="T105" fmla="*/ 4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26000"/>
                </a:srgbClr>
              </a:gs>
              <a:gs pos="78000">
                <a:srgbClr val="99CC00">
                  <a:alpha val="61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17175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50484" r="28844" b="39552"/>
          <a:stretch>
            <a:fillRect/>
          </a:stretch>
        </p:blipFill>
        <p:spPr bwMode="auto">
          <a:xfrm>
            <a:off x="1505720" y="82550"/>
            <a:ext cx="77231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60004" r="18456" b="2582"/>
          <a:stretch>
            <a:fillRect/>
          </a:stretch>
        </p:blipFill>
        <p:spPr bwMode="auto">
          <a:xfrm>
            <a:off x="1524000" y="1377852"/>
            <a:ext cx="9093200" cy="31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790756" y="1412776"/>
            <a:ext cx="438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4588" y="1340769"/>
            <a:ext cx="107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32850" y="2051990"/>
            <a:ext cx="438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57439" y="1925961"/>
            <a:ext cx="107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32850" y="2630155"/>
            <a:ext cx="438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3238" y="2580441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81999" y="3277706"/>
            <a:ext cx="438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27451" y="3201220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1999" y="3913446"/>
            <a:ext cx="438150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71913" y="3775800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skating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067" y="0"/>
            <a:ext cx="11911988" cy="6832753"/>
            <a:chOff x="23067" y="0"/>
            <a:chExt cx="11911988" cy="6832753"/>
          </a:xfrm>
        </p:grpSpPr>
        <p:pic>
          <p:nvPicPr>
            <p:cNvPr id="20" name="Picture 16" descr="erter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180" y="4681694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6" y="102519"/>
              <a:ext cx="1210171" cy="168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23067" y="5095629"/>
              <a:ext cx="1383496" cy="169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788" y="5621006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3684587" y="5280818"/>
              <a:ext cx="834657" cy="1366724"/>
              <a:chOff x="8433432" y="11303122"/>
              <a:chExt cx="1441395" cy="2362200"/>
            </a:xfrm>
          </p:grpSpPr>
          <p:pic>
            <p:nvPicPr>
              <p:cNvPr id="30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3432" y="11303122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9"/>
              <p:cNvSpPr txBox="1">
                <a:spLocks noChangeArrowheads="1"/>
              </p:cNvSpPr>
              <p:nvPr/>
            </p:nvSpPr>
            <p:spPr bwMode="auto">
              <a:xfrm>
                <a:off x="9163990" y="11509764"/>
                <a:ext cx="262279" cy="1066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6122579" y="3653756"/>
              <a:ext cx="5155019" cy="3124515"/>
              <a:chOff x="-777857" y="2838506"/>
              <a:chExt cx="9669690" cy="5170709"/>
            </a:xfrm>
          </p:grpSpPr>
          <p:pic>
            <p:nvPicPr>
              <p:cNvPr id="28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7857" y="5314766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27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849" y="5004160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51 Track 51 00_00_33-00_01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05031" y="4792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/>
          <a:srcRect l="15203" t="20528" r="13415" b="6905"/>
          <a:stretch/>
        </p:blipFill>
        <p:spPr bwMode="auto">
          <a:xfrm>
            <a:off x="228600" y="0"/>
            <a:ext cx="119634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101353" y="1205753"/>
            <a:ext cx="1238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64013" y="1205753"/>
            <a:ext cx="1217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92789" y="1205753"/>
            <a:ext cx="1192305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21025" y="1674520"/>
            <a:ext cx="952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07917" y="1674520"/>
            <a:ext cx="1002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84894" y="1674520"/>
            <a:ext cx="1048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14839" y="2514600"/>
            <a:ext cx="966787" cy="13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8553" y="3491753"/>
            <a:ext cx="920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4129" y="3491753"/>
            <a:ext cx="88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3189" y="3491753"/>
            <a:ext cx="887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48583" y="4356847"/>
            <a:ext cx="8238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2123" y="0"/>
            <a:ext cx="11712932" cy="6647542"/>
            <a:chOff x="222123" y="0"/>
            <a:chExt cx="11712932" cy="6647542"/>
          </a:xfrm>
        </p:grpSpPr>
        <p:pic>
          <p:nvPicPr>
            <p:cNvPr id="5" name="Picture 16" descr="erter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180" y="4308474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1542872"/>
              <a:ext cx="1167581" cy="162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5" y="4756969"/>
              <a:ext cx="1546695" cy="189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15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10260238" y="3278187"/>
              <a:ext cx="1017361" cy="1628180"/>
              <a:chOff x="6983486" y="2216984"/>
              <a:chExt cx="1908347" cy="2694449"/>
            </a:xfrm>
          </p:grpSpPr>
          <p:pic>
            <p:nvPicPr>
              <p:cNvPr id="13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486" y="2216984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12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6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1542872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Where’s your school?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443DC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4151" y="1362670"/>
            <a:ext cx="754063" cy="923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4800600"/>
            <a:ext cx="5638800" cy="711200"/>
            <a:chOff x="1344" y="1680"/>
            <a:chExt cx="2928" cy="448"/>
          </a:xfrm>
        </p:grpSpPr>
        <p:sp>
          <p:nvSpPr>
            <p:cNvPr id="32803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6 w 1120"/>
                <a:gd name="T1" fmla="*/ 2 h 252"/>
                <a:gd name="T2" fmla="*/ 2147483646 w 1120"/>
                <a:gd name="T3" fmla="*/ 2 h 252"/>
                <a:gd name="T4" fmla="*/ 2147483646 w 1120"/>
                <a:gd name="T5" fmla="*/ 2 h 252"/>
                <a:gd name="T6" fmla="*/ 2147483646 w 1120"/>
                <a:gd name="T7" fmla="*/ 2 h 252"/>
                <a:gd name="T8" fmla="*/ 2147483646 w 1120"/>
                <a:gd name="T9" fmla="*/ 2 h 252"/>
                <a:gd name="T10" fmla="*/ 2147483646 w 1120"/>
                <a:gd name="T11" fmla="*/ 2 h 252"/>
                <a:gd name="T12" fmla="*/ 2147483646 w 1120"/>
                <a:gd name="T13" fmla="*/ 2 h 252"/>
                <a:gd name="T14" fmla="*/ 2147483646 w 1120"/>
                <a:gd name="T15" fmla="*/ 2 h 252"/>
                <a:gd name="T16" fmla="*/ 2147483646 w 1120"/>
                <a:gd name="T17" fmla="*/ 2 h 252"/>
                <a:gd name="T18" fmla="*/ 2147483646 w 1120"/>
                <a:gd name="T19" fmla="*/ 2 h 252"/>
                <a:gd name="T20" fmla="*/ 2147483646 w 1120"/>
                <a:gd name="T21" fmla="*/ 2 h 252"/>
                <a:gd name="T22" fmla="*/ 2147483646 w 1120"/>
                <a:gd name="T23" fmla="*/ 2 h 252"/>
                <a:gd name="T24" fmla="*/ 2147483646 w 1120"/>
                <a:gd name="T25" fmla="*/ 2 h 252"/>
                <a:gd name="T26" fmla="*/ 2147483646 w 1120"/>
                <a:gd name="T27" fmla="*/ 2 h 252"/>
                <a:gd name="T28" fmla="*/ 2147483646 w 1120"/>
                <a:gd name="T29" fmla="*/ 2 h 252"/>
                <a:gd name="T30" fmla="*/ 2147483646 w 1120"/>
                <a:gd name="T31" fmla="*/ 2 h 252"/>
                <a:gd name="T32" fmla="*/ 2147483646 w 1120"/>
                <a:gd name="T33" fmla="*/ 2 h 252"/>
                <a:gd name="T34" fmla="*/ 2147483646 w 1120"/>
                <a:gd name="T35" fmla="*/ 2 h 252"/>
                <a:gd name="T36" fmla="*/ 2147483646 w 1120"/>
                <a:gd name="T37" fmla="*/ 2 h 252"/>
                <a:gd name="T38" fmla="*/ 2147483646 w 1120"/>
                <a:gd name="T39" fmla="*/ 2 h 252"/>
                <a:gd name="T40" fmla="*/ 2147483646 w 1120"/>
                <a:gd name="T41" fmla="*/ 2 h 252"/>
                <a:gd name="T42" fmla="*/ 2147483646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6 w 1120"/>
                <a:gd name="T49" fmla="*/ 0 h 252"/>
                <a:gd name="T50" fmla="*/ 2147483646 w 1120"/>
                <a:gd name="T51" fmla="*/ 2 h 252"/>
                <a:gd name="T52" fmla="*/ 2147483646 w 1120"/>
                <a:gd name="T53" fmla="*/ 2 h 252"/>
                <a:gd name="T54" fmla="*/ 214748364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804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gray">
          <a:xfrm>
            <a:off x="2133600" y="48768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C.  It’s in 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Nghia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Dao commute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021673" y="3733800"/>
            <a:ext cx="7273636" cy="711200"/>
            <a:chOff x="144" y="2288"/>
            <a:chExt cx="6048" cy="448"/>
          </a:xfrm>
        </p:grpSpPr>
        <p:grpSp>
          <p:nvGrpSpPr>
            <p:cNvPr id="32799" name="Group 6"/>
            <p:cNvGrpSpPr>
              <a:grpSpLocks/>
            </p:cNvGrpSpPr>
            <p:nvPr/>
          </p:nvGrpSpPr>
          <p:grpSpPr bwMode="auto">
            <a:xfrm>
              <a:off x="144" y="2288"/>
              <a:ext cx="6048" cy="448"/>
              <a:chOff x="1344" y="1680"/>
              <a:chExt cx="5589" cy="448"/>
            </a:xfrm>
          </p:grpSpPr>
          <p:sp>
            <p:nvSpPr>
              <p:cNvPr id="32801" name="Freeform 7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6 w 1120"/>
                  <a:gd name="T1" fmla="*/ 2 h 252"/>
                  <a:gd name="T2" fmla="*/ 2147483646 w 1120"/>
                  <a:gd name="T3" fmla="*/ 2 h 252"/>
                  <a:gd name="T4" fmla="*/ 2147483646 w 1120"/>
                  <a:gd name="T5" fmla="*/ 2 h 252"/>
                  <a:gd name="T6" fmla="*/ 2147483646 w 1120"/>
                  <a:gd name="T7" fmla="*/ 2 h 252"/>
                  <a:gd name="T8" fmla="*/ 2147483646 w 1120"/>
                  <a:gd name="T9" fmla="*/ 2 h 252"/>
                  <a:gd name="T10" fmla="*/ 2147483646 w 1120"/>
                  <a:gd name="T11" fmla="*/ 2 h 252"/>
                  <a:gd name="T12" fmla="*/ 2147483646 w 1120"/>
                  <a:gd name="T13" fmla="*/ 2 h 252"/>
                  <a:gd name="T14" fmla="*/ 2147483646 w 1120"/>
                  <a:gd name="T15" fmla="*/ 2 h 252"/>
                  <a:gd name="T16" fmla="*/ 2147483646 w 1120"/>
                  <a:gd name="T17" fmla="*/ 2 h 252"/>
                  <a:gd name="T18" fmla="*/ 2147483646 w 1120"/>
                  <a:gd name="T19" fmla="*/ 2 h 252"/>
                  <a:gd name="T20" fmla="*/ 2147483646 w 1120"/>
                  <a:gd name="T21" fmla="*/ 2 h 252"/>
                  <a:gd name="T22" fmla="*/ 2147483646 w 1120"/>
                  <a:gd name="T23" fmla="*/ 2 h 252"/>
                  <a:gd name="T24" fmla="*/ 2147483646 w 1120"/>
                  <a:gd name="T25" fmla="*/ 2 h 252"/>
                  <a:gd name="T26" fmla="*/ 2147483646 w 1120"/>
                  <a:gd name="T27" fmla="*/ 2 h 252"/>
                  <a:gd name="T28" fmla="*/ 2147483646 w 1120"/>
                  <a:gd name="T29" fmla="*/ 2 h 252"/>
                  <a:gd name="T30" fmla="*/ 2147483646 w 1120"/>
                  <a:gd name="T31" fmla="*/ 2 h 252"/>
                  <a:gd name="T32" fmla="*/ 2147483646 w 1120"/>
                  <a:gd name="T33" fmla="*/ 2 h 252"/>
                  <a:gd name="T34" fmla="*/ 2147483646 w 1120"/>
                  <a:gd name="T35" fmla="*/ 2 h 252"/>
                  <a:gd name="T36" fmla="*/ 2147483646 w 1120"/>
                  <a:gd name="T37" fmla="*/ 2 h 252"/>
                  <a:gd name="T38" fmla="*/ 2147483646 w 1120"/>
                  <a:gd name="T39" fmla="*/ 2 h 252"/>
                  <a:gd name="T40" fmla="*/ 2147483646 w 1120"/>
                  <a:gd name="T41" fmla="*/ 2 h 252"/>
                  <a:gd name="T42" fmla="*/ 2147483646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6 w 1120"/>
                  <a:gd name="T49" fmla="*/ 0 h 252"/>
                  <a:gd name="T50" fmla="*/ 2147483646 w 1120"/>
                  <a:gd name="T51" fmla="*/ 2 h 252"/>
                  <a:gd name="T52" fmla="*/ 2147483646 w 1120"/>
                  <a:gd name="T53" fmla="*/ 2 h 252"/>
                  <a:gd name="T54" fmla="*/ 2147483646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2" name="Rectangle 8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5589" cy="393"/>
              </a:xfrm>
              <a:prstGeom prst="rect">
                <a:avLst/>
              </a:prstGeom>
              <a:gradFill rotWithShape="1">
                <a:gsLst>
                  <a:gs pos="0">
                    <a:srgbClr val="F6E1BD"/>
                  </a:gs>
                  <a:gs pos="100000">
                    <a:srgbClr val="EAB76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2800" name="Text Box 9"/>
            <p:cNvSpPr txBox="1">
              <a:spLocks noChangeArrowheads="1"/>
            </p:cNvSpPr>
            <p:nvPr/>
          </p:nvSpPr>
          <p:spPr bwMode="gray">
            <a:xfrm>
              <a:off x="271" y="2336"/>
              <a:ext cx="59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B.  Your school is in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Nghia</a:t>
              </a:r>
              <a:r>
                <a:rPr lang="en-US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Dao District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265732" y="2717800"/>
            <a:ext cx="5354269" cy="711200"/>
            <a:chOff x="146" y="1712"/>
            <a:chExt cx="3535" cy="448"/>
          </a:xfrm>
        </p:grpSpPr>
        <p:grpSp>
          <p:nvGrpSpPr>
            <p:cNvPr id="32795" name="Group 10"/>
            <p:cNvGrpSpPr>
              <a:grpSpLocks/>
            </p:cNvGrpSpPr>
            <p:nvPr/>
          </p:nvGrpSpPr>
          <p:grpSpPr bwMode="auto">
            <a:xfrm>
              <a:off x="146" y="1712"/>
              <a:ext cx="3535" cy="448"/>
              <a:chOff x="1346" y="1680"/>
              <a:chExt cx="3267" cy="448"/>
            </a:xfrm>
          </p:grpSpPr>
          <p:sp>
            <p:nvSpPr>
              <p:cNvPr id="32797" name="Freeform 11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6 w 1120"/>
                  <a:gd name="T1" fmla="*/ 2 h 252"/>
                  <a:gd name="T2" fmla="*/ 2147483646 w 1120"/>
                  <a:gd name="T3" fmla="*/ 2 h 252"/>
                  <a:gd name="T4" fmla="*/ 2147483646 w 1120"/>
                  <a:gd name="T5" fmla="*/ 2 h 252"/>
                  <a:gd name="T6" fmla="*/ 2147483646 w 1120"/>
                  <a:gd name="T7" fmla="*/ 2 h 252"/>
                  <a:gd name="T8" fmla="*/ 2147483646 w 1120"/>
                  <a:gd name="T9" fmla="*/ 2 h 252"/>
                  <a:gd name="T10" fmla="*/ 2147483646 w 1120"/>
                  <a:gd name="T11" fmla="*/ 2 h 252"/>
                  <a:gd name="T12" fmla="*/ 2147483646 w 1120"/>
                  <a:gd name="T13" fmla="*/ 2 h 252"/>
                  <a:gd name="T14" fmla="*/ 2147483646 w 1120"/>
                  <a:gd name="T15" fmla="*/ 2 h 252"/>
                  <a:gd name="T16" fmla="*/ 2147483646 w 1120"/>
                  <a:gd name="T17" fmla="*/ 2 h 252"/>
                  <a:gd name="T18" fmla="*/ 2147483646 w 1120"/>
                  <a:gd name="T19" fmla="*/ 2 h 252"/>
                  <a:gd name="T20" fmla="*/ 2147483646 w 1120"/>
                  <a:gd name="T21" fmla="*/ 2 h 252"/>
                  <a:gd name="T22" fmla="*/ 2147483646 w 1120"/>
                  <a:gd name="T23" fmla="*/ 2 h 252"/>
                  <a:gd name="T24" fmla="*/ 2147483646 w 1120"/>
                  <a:gd name="T25" fmla="*/ 2 h 252"/>
                  <a:gd name="T26" fmla="*/ 2147483646 w 1120"/>
                  <a:gd name="T27" fmla="*/ 2 h 252"/>
                  <a:gd name="T28" fmla="*/ 2147483646 w 1120"/>
                  <a:gd name="T29" fmla="*/ 2 h 252"/>
                  <a:gd name="T30" fmla="*/ 2147483646 w 1120"/>
                  <a:gd name="T31" fmla="*/ 2 h 252"/>
                  <a:gd name="T32" fmla="*/ 2147483646 w 1120"/>
                  <a:gd name="T33" fmla="*/ 2 h 252"/>
                  <a:gd name="T34" fmla="*/ 2147483646 w 1120"/>
                  <a:gd name="T35" fmla="*/ 2 h 252"/>
                  <a:gd name="T36" fmla="*/ 2147483646 w 1120"/>
                  <a:gd name="T37" fmla="*/ 2 h 252"/>
                  <a:gd name="T38" fmla="*/ 2147483646 w 1120"/>
                  <a:gd name="T39" fmla="*/ 2 h 252"/>
                  <a:gd name="T40" fmla="*/ 2147483646 w 1120"/>
                  <a:gd name="T41" fmla="*/ 2 h 252"/>
                  <a:gd name="T42" fmla="*/ 2147483646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6 w 1120"/>
                  <a:gd name="T49" fmla="*/ 0 h 252"/>
                  <a:gd name="T50" fmla="*/ 2147483646 w 1120"/>
                  <a:gd name="T51" fmla="*/ 2 h 252"/>
                  <a:gd name="T52" fmla="*/ 2147483646 w 1120"/>
                  <a:gd name="T53" fmla="*/ 2 h 252"/>
                  <a:gd name="T54" fmla="*/ 2147483646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8" name="Rectangle 12"/>
              <p:cNvSpPr>
                <a:spLocks noChangeArrowheads="1"/>
              </p:cNvSpPr>
              <p:nvPr/>
            </p:nvSpPr>
            <p:spPr bwMode="gray">
              <a:xfrm>
                <a:off x="1346" y="1680"/>
                <a:ext cx="3267" cy="393"/>
              </a:xfrm>
              <a:prstGeom prst="rect">
                <a:avLst/>
              </a:prstGeom>
              <a:gradFill rotWithShape="1">
                <a:gsLst>
                  <a:gs pos="0">
                    <a:srgbClr val="F7F4DD"/>
                  </a:gs>
                  <a:gs pos="100000">
                    <a:srgbClr val="DACB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2796" name="Text Box 13"/>
            <p:cNvSpPr txBox="1">
              <a:spLocks noChangeArrowheads="1"/>
            </p:cNvSpPr>
            <p:nvPr/>
          </p:nvSpPr>
          <p:spPr bwMode="gray">
            <a:xfrm>
              <a:off x="245" y="1760"/>
              <a:ext cx="34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A.  It’s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Nghia</a:t>
              </a:r>
              <a:r>
                <a:rPr lang="en-US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Dao commute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8686800" y="2057401"/>
            <a:ext cx="1524000" cy="1512669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2123" y="0"/>
            <a:ext cx="11998908" cy="6647542"/>
            <a:chOff x="222123" y="0"/>
            <a:chExt cx="11998908" cy="6647542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49945" y="55151"/>
              <a:ext cx="11771086" cy="10772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VUI HOC TIENG ANH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16" descr="erter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180" y="4308474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6" y="1542872"/>
              <a:ext cx="688294" cy="95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6" y="5806219"/>
              <a:ext cx="688294" cy="8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44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10260238" y="3278187"/>
              <a:ext cx="1017361" cy="1628180"/>
              <a:chOff x="6983486" y="2216984"/>
              <a:chExt cx="1908347" cy="2694449"/>
            </a:xfrm>
          </p:grpSpPr>
          <p:pic>
            <p:nvPicPr>
              <p:cNvPr id="48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486" y="2216984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54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94192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Wav Sound Effec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52" grpId="0" animBg="1"/>
      <p:bldP spid="53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733800" y="1335088"/>
            <a:ext cx="558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What class are you in?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4150" y="1183282"/>
            <a:ext cx="131445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91001" y="2339976"/>
            <a:ext cx="6289675" cy="1012825"/>
            <a:chOff x="2832" y="1488"/>
            <a:chExt cx="2999" cy="638"/>
          </a:xfrm>
        </p:grpSpPr>
        <p:pic>
          <p:nvPicPr>
            <p:cNvPr id="34844" name="Picture 7" descr="wood-sign-only-h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899" y="1584"/>
              <a:ext cx="2932" cy="4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Comic Sans MS" pitchFamily="66" charset="0"/>
                </a:rPr>
                <a:t>A. I’m class 4C.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1" y="3632200"/>
            <a:ext cx="5497513" cy="1016000"/>
            <a:chOff x="2832" y="1488"/>
            <a:chExt cx="2628" cy="638"/>
          </a:xfrm>
        </p:grpSpPr>
        <p:pic>
          <p:nvPicPr>
            <p:cNvPr id="34842" name="Picture 12" descr="wood-sign-only-hi"/>
            <p:cNvPicPr>
              <a:picLocks noChangeAspect="1" noChangeArrowheads="1"/>
            </p:cNvPicPr>
            <p:nvPr/>
          </p:nvPicPr>
          <p:blipFill>
            <a:blip r:embed="rId5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947" y="1584"/>
              <a:ext cx="2513" cy="41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Comic Sans MS" pitchFamily="66" charset="0"/>
                </a:rPr>
                <a:t>B. I’m in class 4C.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43401" y="4854576"/>
            <a:ext cx="5526087" cy="1012825"/>
            <a:chOff x="2832" y="1488"/>
            <a:chExt cx="2611" cy="638"/>
          </a:xfrm>
        </p:grpSpPr>
        <p:pic>
          <p:nvPicPr>
            <p:cNvPr id="34840" name="Picture 15" descr="wood-sign-only-hi"/>
            <p:cNvPicPr>
              <a:picLocks noChangeAspect="1" noChangeArrowheads="1"/>
            </p:cNvPicPr>
            <p:nvPr/>
          </p:nvPicPr>
          <p:blipFill>
            <a:blip r:embed="rId5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923" y="1584"/>
              <a:ext cx="2520" cy="4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Comic Sans MS" pitchFamily="66" charset="0"/>
                </a:rPr>
                <a:t>C. I in class 4C.  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828800" y="3265488"/>
            <a:ext cx="2133600" cy="1854200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2123" y="0"/>
            <a:ext cx="11998908" cy="6647542"/>
            <a:chOff x="222123" y="0"/>
            <a:chExt cx="11998908" cy="6647542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49945" y="78597"/>
              <a:ext cx="11771086" cy="10772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VUI HOC TIENG ANH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8" name="Picture 16" descr="erter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180" y="4308474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6" y="1542872"/>
              <a:ext cx="688294" cy="95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6" y="5806219"/>
              <a:ext cx="688294" cy="8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50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10260238" y="3278187"/>
              <a:ext cx="1017361" cy="1628180"/>
              <a:chOff x="6983486" y="2216984"/>
              <a:chExt cx="1908347" cy="2694449"/>
            </a:xfrm>
          </p:grpSpPr>
          <p:pic>
            <p:nvPicPr>
              <p:cNvPr id="48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486" y="2216984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47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44714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67001" y="1183282"/>
            <a:ext cx="13361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3.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733800" y="1396426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Where’s Peter’s school? 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74436" y="2440362"/>
            <a:ext cx="7498164" cy="896783"/>
            <a:chOff x="-552333" y="2290900"/>
            <a:chExt cx="6348431" cy="896641"/>
          </a:xfrm>
        </p:grpSpPr>
        <p:sp>
          <p:nvSpPr>
            <p:cNvPr id="52266" name="Rectangle 24"/>
            <p:cNvSpPr>
              <a:spLocks noChangeArrowheads="1"/>
            </p:cNvSpPr>
            <p:nvPr/>
          </p:nvSpPr>
          <p:spPr bwMode="gray">
            <a:xfrm>
              <a:off x="335099" y="2518318"/>
              <a:ext cx="5460999" cy="60849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66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It’s Nguyen Du Primary School.</a:t>
              </a:r>
              <a:endParaRPr lang="en-US" alt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2267" name="Group 25"/>
            <p:cNvGrpSpPr>
              <a:grpSpLocks/>
            </p:cNvGrpSpPr>
            <p:nvPr/>
          </p:nvGrpSpPr>
          <p:grpSpPr bwMode="auto">
            <a:xfrm>
              <a:off x="-552333" y="2290900"/>
              <a:ext cx="892973" cy="896641"/>
              <a:chOff x="-250" y="1969"/>
              <a:chExt cx="432" cy="457"/>
            </a:xfrm>
          </p:grpSpPr>
          <p:grpSp>
            <p:nvGrpSpPr>
              <p:cNvPr id="52268" name="Group 26"/>
              <p:cNvGrpSpPr>
                <a:grpSpLocks/>
              </p:cNvGrpSpPr>
              <p:nvPr/>
            </p:nvGrpSpPr>
            <p:grpSpPr bwMode="auto">
              <a:xfrm>
                <a:off x="-250" y="1969"/>
                <a:ext cx="432" cy="457"/>
                <a:chOff x="-4745" y="1922"/>
                <a:chExt cx="1680" cy="1775"/>
              </a:xfrm>
            </p:grpSpPr>
            <p:sp>
              <p:nvSpPr>
                <p:cNvPr id="52270" name="Oval 27"/>
                <p:cNvSpPr>
                  <a:spLocks noChangeArrowheads="1"/>
                </p:cNvSpPr>
                <p:nvPr/>
              </p:nvSpPr>
              <p:spPr bwMode="gray">
                <a:xfrm>
                  <a:off x="-4745" y="2017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99"/>
                    </a:gs>
                    <a:gs pos="100000">
                      <a:srgbClr val="643C3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2271" name="Freeform 28"/>
                <p:cNvSpPr>
                  <a:spLocks/>
                </p:cNvSpPr>
                <p:nvPr/>
              </p:nvSpPr>
              <p:spPr bwMode="gray">
                <a:xfrm>
                  <a:off x="-4601" y="1922"/>
                  <a:ext cx="1296" cy="634"/>
                </a:xfrm>
                <a:custGeom>
                  <a:avLst/>
                  <a:gdLst>
                    <a:gd name="T0" fmla="*/ 363 w 1321"/>
                    <a:gd name="T1" fmla="*/ 4 h 712"/>
                    <a:gd name="T2" fmla="*/ 366 w 1321"/>
                    <a:gd name="T3" fmla="*/ 4 h 712"/>
                    <a:gd name="T4" fmla="*/ 368 w 1321"/>
                    <a:gd name="T5" fmla="*/ 4 h 712"/>
                    <a:gd name="T6" fmla="*/ 365 w 1321"/>
                    <a:gd name="T7" fmla="*/ 4 h 712"/>
                    <a:gd name="T8" fmla="*/ 361 w 1321"/>
                    <a:gd name="T9" fmla="*/ 4 h 712"/>
                    <a:gd name="T10" fmla="*/ 354 w 1321"/>
                    <a:gd name="T11" fmla="*/ 4 h 712"/>
                    <a:gd name="T12" fmla="*/ 344 w 1321"/>
                    <a:gd name="T13" fmla="*/ 4 h 712"/>
                    <a:gd name="T14" fmla="*/ 331 w 1321"/>
                    <a:gd name="T15" fmla="*/ 4 h 712"/>
                    <a:gd name="T16" fmla="*/ 319 w 1321"/>
                    <a:gd name="T17" fmla="*/ 4 h 712"/>
                    <a:gd name="T18" fmla="*/ 304 w 1321"/>
                    <a:gd name="T19" fmla="*/ 4 h 712"/>
                    <a:gd name="T20" fmla="*/ 286 w 1321"/>
                    <a:gd name="T21" fmla="*/ 4 h 712"/>
                    <a:gd name="T22" fmla="*/ 269 w 1321"/>
                    <a:gd name="T23" fmla="*/ 4 h 712"/>
                    <a:gd name="T24" fmla="*/ 249 w 1321"/>
                    <a:gd name="T25" fmla="*/ 4 h 712"/>
                    <a:gd name="T26" fmla="*/ 229 w 1321"/>
                    <a:gd name="T27" fmla="*/ 4 h 712"/>
                    <a:gd name="T28" fmla="*/ 222 w 1321"/>
                    <a:gd name="T29" fmla="*/ 4 h 712"/>
                    <a:gd name="T30" fmla="*/ 131 w 1321"/>
                    <a:gd name="T31" fmla="*/ 4 h 712"/>
                    <a:gd name="T32" fmla="*/ 130 w 1321"/>
                    <a:gd name="T33" fmla="*/ 4 h 712"/>
                    <a:gd name="T34" fmla="*/ 115 w 1321"/>
                    <a:gd name="T35" fmla="*/ 4 h 712"/>
                    <a:gd name="T36" fmla="*/ 98 w 1321"/>
                    <a:gd name="T37" fmla="*/ 4 h 712"/>
                    <a:gd name="T38" fmla="*/ 80 w 1321"/>
                    <a:gd name="T39" fmla="*/ 4 h 712"/>
                    <a:gd name="T40" fmla="*/ 68 w 1321"/>
                    <a:gd name="T41" fmla="*/ 4 h 712"/>
                    <a:gd name="T42" fmla="*/ 56 w 1321"/>
                    <a:gd name="T43" fmla="*/ 4 h 712"/>
                    <a:gd name="T44" fmla="*/ 41 w 1321"/>
                    <a:gd name="T45" fmla="*/ 4 h 712"/>
                    <a:gd name="T46" fmla="*/ 26 w 1321"/>
                    <a:gd name="T47" fmla="*/ 4 h 712"/>
                    <a:gd name="T48" fmla="*/ 26 w 1321"/>
                    <a:gd name="T49" fmla="*/ 4 h 712"/>
                    <a:gd name="T50" fmla="*/ 26 w 1321"/>
                    <a:gd name="T51" fmla="*/ 4 h 712"/>
                    <a:gd name="T52" fmla="*/ 18 w 1321"/>
                    <a:gd name="T53" fmla="*/ 4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4 h 712"/>
                    <a:gd name="T66" fmla="*/ 26 w 1321"/>
                    <a:gd name="T67" fmla="*/ 4 h 712"/>
                    <a:gd name="T68" fmla="*/ 43 w 1321"/>
                    <a:gd name="T69" fmla="*/ 4 h 712"/>
                    <a:gd name="T70" fmla="*/ 60 w 1321"/>
                    <a:gd name="T71" fmla="*/ 4 h 712"/>
                    <a:gd name="T72" fmla="*/ 75 w 1321"/>
                    <a:gd name="T73" fmla="*/ 4 h 712"/>
                    <a:gd name="T74" fmla="*/ 96 w 1321"/>
                    <a:gd name="T75" fmla="*/ 4 h 712"/>
                    <a:gd name="T76" fmla="*/ 116 w 1321"/>
                    <a:gd name="T77" fmla="*/ 4 h 712"/>
                    <a:gd name="T78" fmla="*/ 138 w 1321"/>
                    <a:gd name="T79" fmla="*/ 4 h 712"/>
                    <a:gd name="T80" fmla="*/ 163 w 1321"/>
                    <a:gd name="T81" fmla="*/ 4 h 712"/>
                    <a:gd name="T82" fmla="*/ 185 w 1321"/>
                    <a:gd name="T83" fmla="*/ 0 h 712"/>
                    <a:gd name="T84" fmla="*/ 185 w 1321"/>
                    <a:gd name="T85" fmla="*/ 0 h 712"/>
                    <a:gd name="T86" fmla="*/ 212 w 1321"/>
                    <a:gd name="T87" fmla="*/ 4 h 712"/>
                    <a:gd name="T88" fmla="*/ 234 w 1321"/>
                    <a:gd name="T89" fmla="*/ 4 h 712"/>
                    <a:gd name="T90" fmla="*/ 259 w 1321"/>
                    <a:gd name="T91" fmla="*/ 4 h 712"/>
                    <a:gd name="T92" fmla="*/ 281 w 1321"/>
                    <a:gd name="T93" fmla="*/ 4 h 712"/>
                    <a:gd name="T94" fmla="*/ 301 w 1321"/>
                    <a:gd name="T95" fmla="*/ 4 h 712"/>
                    <a:gd name="T96" fmla="*/ 319 w 1321"/>
                    <a:gd name="T97" fmla="*/ 4 h 712"/>
                    <a:gd name="T98" fmla="*/ 336 w 1321"/>
                    <a:gd name="T99" fmla="*/ 4 h 712"/>
                    <a:gd name="T100" fmla="*/ 350 w 1321"/>
                    <a:gd name="T101" fmla="*/ 4 h 712"/>
                    <a:gd name="T102" fmla="*/ 363 w 1321"/>
                    <a:gd name="T103" fmla="*/ 4 h 712"/>
                    <a:gd name="T104" fmla="*/ 363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-122" y="2065"/>
                <a:ext cx="183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855787" y="3829469"/>
            <a:ext cx="7092950" cy="850900"/>
            <a:chOff x="58060" y="3379062"/>
            <a:chExt cx="6005554" cy="851620"/>
          </a:xfrm>
        </p:grpSpPr>
        <p:sp>
          <p:nvSpPr>
            <p:cNvPr id="52260" name="Rectangle 10"/>
            <p:cNvSpPr>
              <a:spLocks noChangeArrowheads="1"/>
            </p:cNvSpPr>
            <p:nvPr/>
          </p:nvSpPr>
          <p:spPr bwMode="gray">
            <a:xfrm>
              <a:off x="58060" y="3456225"/>
              <a:ext cx="6005554" cy="60849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solidFill>
                    <a:srgbClr val="443DCF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altLang="en-US" sz="3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It’s in Nguyen Du Street</a:t>
              </a:r>
            </a:p>
          </p:txBody>
        </p:sp>
        <p:grpSp>
          <p:nvGrpSpPr>
            <p:cNvPr id="52261" name="Group 11"/>
            <p:cNvGrpSpPr>
              <a:grpSpLocks/>
            </p:cNvGrpSpPr>
            <p:nvPr/>
          </p:nvGrpSpPr>
          <p:grpSpPr bwMode="auto">
            <a:xfrm>
              <a:off x="127580" y="3379062"/>
              <a:ext cx="883940" cy="851620"/>
              <a:chOff x="2265" y="2038"/>
              <a:chExt cx="430" cy="437"/>
            </a:xfrm>
          </p:grpSpPr>
          <p:grpSp>
            <p:nvGrpSpPr>
              <p:cNvPr id="52262" name="Group 12"/>
              <p:cNvGrpSpPr>
                <a:grpSpLocks/>
              </p:cNvGrpSpPr>
              <p:nvPr/>
            </p:nvGrpSpPr>
            <p:grpSpPr bwMode="auto">
              <a:xfrm>
                <a:off x="2265" y="2038"/>
                <a:ext cx="430" cy="437"/>
                <a:chOff x="-4520" y="2191"/>
                <a:chExt cx="1680" cy="1680"/>
              </a:xfrm>
            </p:grpSpPr>
            <p:sp>
              <p:nvSpPr>
                <p:cNvPr id="52264" name="Oval 13"/>
                <p:cNvSpPr>
                  <a:spLocks noChangeArrowheads="1"/>
                </p:cNvSpPr>
                <p:nvPr/>
              </p:nvSpPr>
              <p:spPr bwMode="gray">
                <a:xfrm>
                  <a:off x="-4520" y="2191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3B1FD"/>
                    </a:gs>
                    <a:gs pos="100000">
                      <a:srgbClr val="2C354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443DCF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2265" name="Freeform 14"/>
                <p:cNvSpPr>
                  <a:spLocks/>
                </p:cNvSpPr>
                <p:nvPr/>
              </p:nvSpPr>
              <p:spPr bwMode="gray">
                <a:xfrm>
                  <a:off x="-4290" y="2221"/>
                  <a:ext cx="1296" cy="634"/>
                </a:xfrm>
                <a:custGeom>
                  <a:avLst/>
                  <a:gdLst>
                    <a:gd name="T0" fmla="*/ 363 w 1321"/>
                    <a:gd name="T1" fmla="*/ 4 h 712"/>
                    <a:gd name="T2" fmla="*/ 366 w 1321"/>
                    <a:gd name="T3" fmla="*/ 4 h 712"/>
                    <a:gd name="T4" fmla="*/ 368 w 1321"/>
                    <a:gd name="T5" fmla="*/ 4 h 712"/>
                    <a:gd name="T6" fmla="*/ 365 w 1321"/>
                    <a:gd name="T7" fmla="*/ 4 h 712"/>
                    <a:gd name="T8" fmla="*/ 361 w 1321"/>
                    <a:gd name="T9" fmla="*/ 4 h 712"/>
                    <a:gd name="T10" fmla="*/ 354 w 1321"/>
                    <a:gd name="T11" fmla="*/ 4 h 712"/>
                    <a:gd name="T12" fmla="*/ 344 w 1321"/>
                    <a:gd name="T13" fmla="*/ 4 h 712"/>
                    <a:gd name="T14" fmla="*/ 331 w 1321"/>
                    <a:gd name="T15" fmla="*/ 4 h 712"/>
                    <a:gd name="T16" fmla="*/ 319 w 1321"/>
                    <a:gd name="T17" fmla="*/ 4 h 712"/>
                    <a:gd name="T18" fmla="*/ 304 w 1321"/>
                    <a:gd name="T19" fmla="*/ 4 h 712"/>
                    <a:gd name="T20" fmla="*/ 286 w 1321"/>
                    <a:gd name="T21" fmla="*/ 4 h 712"/>
                    <a:gd name="T22" fmla="*/ 269 w 1321"/>
                    <a:gd name="T23" fmla="*/ 4 h 712"/>
                    <a:gd name="T24" fmla="*/ 249 w 1321"/>
                    <a:gd name="T25" fmla="*/ 4 h 712"/>
                    <a:gd name="T26" fmla="*/ 229 w 1321"/>
                    <a:gd name="T27" fmla="*/ 4 h 712"/>
                    <a:gd name="T28" fmla="*/ 222 w 1321"/>
                    <a:gd name="T29" fmla="*/ 4 h 712"/>
                    <a:gd name="T30" fmla="*/ 131 w 1321"/>
                    <a:gd name="T31" fmla="*/ 4 h 712"/>
                    <a:gd name="T32" fmla="*/ 130 w 1321"/>
                    <a:gd name="T33" fmla="*/ 4 h 712"/>
                    <a:gd name="T34" fmla="*/ 115 w 1321"/>
                    <a:gd name="T35" fmla="*/ 4 h 712"/>
                    <a:gd name="T36" fmla="*/ 98 w 1321"/>
                    <a:gd name="T37" fmla="*/ 4 h 712"/>
                    <a:gd name="T38" fmla="*/ 80 w 1321"/>
                    <a:gd name="T39" fmla="*/ 4 h 712"/>
                    <a:gd name="T40" fmla="*/ 68 w 1321"/>
                    <a:gd name="T41" fmla="*/ 4 h 712"/>
                    <a:gd name="T42" fmla="*/ 56 w 1321"/>
                    <a:gd name="T43" fmla="*/ 4 h 712"/>
                    <a:gd name="T44" fmla="*/ 41 w 1321"/>
                    <a:gd name="T45" fmla="*/ 4 h 712"/>
                    <a:gd name="T46" fmla="*/ 26 w 1321"/>
                    <a:gd name="T47" fmla="*/ 4 h 712"/>
                    <a:gd name="T48" fmla="*/ 26 w 1321"/>
                    <a:gd name="T49" fmla="*/ 4 h 712"/>
                    <a:gd name="T50" fmla="*/ 26 w 1321"/>
                    <a:gd name="T51" fmla="*/ 4 h 712"/>
                    <a:gd name="T52" fmla="*/ 18 w 1321"/>
                    <a:gd name="T53" fmla="*/ 4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4 h 712"/>
                    <a:gd name="T66" fmla="*/ 26 w 1321"/>
                    <a:gd name="T67" fmla="*/ 4 h 712"/>
                    <a:gd name="T68" fmla="*/ 43 w 1321"/>
                    <a:gd name="T69" fmla="*/ 4 h 712"/>
                    <a:gd name="T70" fmla="*/ 60 w 1321"/>
                    <a:gd name="T71" fmla="*/ 4 h 712"/>
                    <a:gd name="T72" fmla="*/ 75 w 1321"/>
                    <a:gd name="T73" fmla="*/ 4 h 712"/>
                    <a:gd name="T74" fmla="*/ 96 w 1321"/>
                    <a:gd name="T75" fmla="*/ 4 h 712"/>
                    <a:gd name="T76" fmla="*/ 116 w 1321"/>
                    <a:gd name="T77" fmla="*/ 4 h 712"/>
                    <a:gd name="T78" fmla="*/ 138 w 1321"/>
                    <a:gd name="T79" fmla="*/ 4 h 712"/>
                    <a:gd name="T80" fmla="*/ 163 w 1321"/>
                    <a:gd name="T81" fmla="*/ 4 h 712"/>
                    <a:gd name="T82" fmla="*/ 185 w 1321"/>
                    <a:gd name="T83" fmla="*/ 0 h 712"/>
                    <a:gd name="T84" fmla="*/ 185 w 1321"/>
                    <a:gd name="T85" fmla="*/ 0 h 712"/>
                    <a:gd name="T86" fmla="*/ 212 w 1321"/>
                    <a:gd name="T87" fmla="*/ 4 h 712"/>
                    <a:gd name="T88" fmla="*/ 234 w 1321"/>
                    <a:gd name="T89" fmla="*/ 4 h 712"/>
                    <a:gd name="T90" fmla="*/ 259 w 1321"/>
                    <a:gd name="T91" fmla="*/ 4 h 712"/>
                    <a:gd name="T92" fmla="*/ 281 w 1321"/>
                    <a:gd name="T93" fmla="*/ 4 h 712"/>
                    <a:gd name="T94" fmla="*/ 301 w 1321"/>
                    <a:gd name="T95" fmla="*/ 4 h 712"/>
                    <a:gd name="T96" fmla="*/ 319 w 1321"/>
                    <a:gd name="T97" fmla="*/ 4 h 712"/>
                    <a:gd name="T98" fmla="*/ 336 w 1321"/>
                    <a:gd name="T99" fmla="*/ 4 h 712"/>
                    <a:gd name="T100" fmla="*/ 350 w 1321"/>
                    <a:gd name="T101" fmla="*/ 4 h 712"/>
                    <a:gd name="T102" fmla="*/ 363 w 1321"/>
                    <a:gd name="T103" fmla="*/ 4 h 712"/>
                    <a:gd name="T104" fmla="*/ 363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3B1F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gray">
              <a:xfrm>
                <a:off x="2408" y="2189"/>
                <a:ext cx="16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solidFill>
                      <a:srgbClr val="443DC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B</a:t>
                </a:r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855788" y="5233848"/>
            <a:ext cx="6989677" cy="858565"/>
            <a:chOff x="21883" y="4469185"/>
            <a:chExt cx="5919536" cy="856993"/>
          </a:xfrm>
        </p:grpSpPr>
        <p:sp>
          <p:nvSpPr>
            <p:cNvPr id="52254" name="Rectangle 17"/>
            <p:cNvSpPr>
              <a:spLocks noChangeArrowheads="1"/>
            </p:cNvSpPr>
            <p:nvPr/>
          </p:nvSpPr>
          <p:spPr bwMode="gray">
            <a:xfrm>
              <a:off x="21883" y="4491743"/>
              <a:ext cx="5919536" cy="60983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solidFill>
                    <a:srgbClr val="443DCF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altLang="en-US" sz="3600" b="1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It’s Nguyen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Comic Sans MS" panose="030F0702030302020204" pitchFamily="66" charset="0"/>
                </a:rPr>
                <a:t>Trai</a:t>
              </a:r>
              <a:r>
                <a:rPr lang="en-US" altLang="en-US" sz="3600" b="1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 Street</a:t>
              </a:r>
            </a:p>
          </p:txBody>
        </p:sp>
        <p:grpSp>
          <p:nvGrpSpPr>
            <p:cNvPr id="52255" name="Group 18"/>
            <p:cNvGrpSpPr>
              <a:grpSpLocks/>
            </p:cNvGrpSpPr>
            <p:nvPr/>
          </p:nvGrpSpPr>
          <p:grpSpPr bwMode="auto">
            <a:xfrm>
              <a:off x="123460" y="4469185"/>
              <a:ext cx="892973" cy="856993"/>
              <a:chOff x="1699" y="3481"/>
              <a:chExt cx="412" cy="392"/>
            </a:xfrm>
          </p:grpSpPr>
          <p:grpSp>
            <p:nvGrpSpPr>
              <p:cNvPr id="52256" name="Group 19"/>
              <p:cNvGrpSpPr>
                <a:grpSpLocks/>
              </p:cNvGrpSpPr>
              <p:nvPr/>
            </p:nvGrpSpPr>
            <p:grpSpPr bwMode="auto">
              <a:xfrm>
                <a:off x="1699" y="3481"/>
                <a:ext cx="412" cy="392"/>
                <a:chOff x="-5538" y="2528"/>
                <a:chExt cx="1680" cy="1680"/>
              </a:xfrm>
            </p:grpSpPr>
            <p:sp>
              <p:nvSpPr>
                <p:cNvPr id="52258" name="Oval 20"/>
                <p:cNvSpPr>
                  <a:spLocks noChangeArrowheads="1"/>
                </p:cNvSpPr>
                <p:nvPr/>
              </p:nvSpPr>
              <p:spPr bwMode="gray">
                <a:xfrm>
                  <a:off x="-5538" y="2528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2532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443DCF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2259" name="Freeform 21"/>
                <p:cNvSpPr>
                  <a:spLocks/>
                </p:cNvSpPr>
                <p:nvPr/>
              </p:nvSpPr>
              <p:spPr bwMode="gray">
                <a:xfrm>
                  <a:off x="-5393" y="2677"/>
                  <a:ext cx="1296" cy="634"/>
                </a:xfrm>
                <a:custGeom>
                  <a:avLst/>
                  <a:gdLst>
                    <a:gd name="T0" fmla="*/ 363 w 1321"/>
                    <a:gd name="T1" fmla="*/ 4 h 712"/>
                    <a:gd name="T2" fmla="*/ 366 w 1321"/>
                    <a:gd name="T3" fmla="*/ 4 h 712"/>
                    <a:gd name="T4" fmla="*/ 368 w 1321"/>
                    <a:gd name="T5" fmla="*/ 4 h 712"/>
                    <a:gd name="T6" fmla="*/ 365 w 1321"/>
                    <a:gd name="T7" fmla="*/ 4 h 712"/>
                    <a:gd name="T8" fmla="*/ 361 w 1321"/>
                    <a:gd name="T9" fmla="*/ 4 h 712"/>
                    <a:gd name="T10" fmla="*/ 354 w 1321"/>
                    <a:gd name="T11" fmla="*/ 4 h 712"/>
                    <a:gd name="T12" fmla="*/ 344 w 1321"/>
                    <a:gd name="T13" fmla="*/ 4 h 712"/>
                    <a:gd name="T14" fmla="*/ 331 w 1321"/>
                    <a:gd name="T15" fmla="*/ 4 h 712"/>
                    <a:gd name="T16" fmla="*/ 319 w 1321"/>
                    <a:gd name="T17" fmla="*/ 4 h 712"/>
                    <a:gd name="T18" fmla="*/ 304 w 1321"/>
                    <a:gd name="T19" fmla="*/ 4 h 712"/>
                    <a:gd name="T20" fmla="*/ 286 w 1321"/>
                    <a:gd name="T21" fmla="*/ 4 h 712"/>
                    <a:gd name="T22" fmla="*/ 269 w 1321"/>
                    <a:gd name="T23" fmla="*/ 4 h 712"/>
                    <a:gd name="T24" fmla="*/ 249 w 1321"/>
                    <a:gd name="T25" fmla="*/ 4 h 712"/>
                    <a:gd name="T26" fmla="*/ 229 w 1321"/>
                    <a:gd name="T27" fmla="*/ 4 h 712"/>
                    <a:gd name="T28" fmla="*/ 222 w 1321"/>
                    <a:gd name="T29" fmla="*/ 4 h 712"/>
                    <a:gd name="T30" fmla="*/ 131 w 1321"/>
                    <a:gd name="T31" fmla="*/ 4 h 712"/>
                    <a:gd name="T32" fmla="*/ 130 w 1321"/>
                    <a:gd name="T33" fmla="*/ 4 h 712"/>
                    <a:gd name="T34" fmla="*/ 115 w 1321"/>
                    <a:gd name="T35" fmla="*/ 4 h 712"/>
                    <a:gd name="T36" fmla="*/ 98 w 1321"/>
                    <a:gd name="T37" fmla="*/ 4 h 712"/>
                    <a:gd name="T38" fmla="*/ 80 w 1321"/>
                    <a:gd name="T39" fmla="*/ 4 h 712"/>
                    <a:gd name="T40" fmla="*/ 68 w 1321"/>
                    <a:gd name="T41" fmla="*/ 4 h 712"/>
                    <a:gd name="T42" fmla="*/ 56 w 1321"/>
                    <a:gd name="T43" fmla="*/ 4 h 712"/>
                    <a:gd name="T44" fmla="*/ 41 w 1321"/>
                    <a:gd name="T45" fmla="*/ 4 h 712"/>
                    <a:gd name="T46" fmla="*/ 26 w 1321"/>
                    <a:gd name="T47" fmla="*/ 4 h 712"/>
                    <a:gd name="T48" fmla="*/ 26 w 1321"/>
                    <a:gd name="T49" fmla="*/ 4 h 712"/>
                    <a:gd name="T50" fmla="*/ 26 w 1321"/>
                    <a:gd name="T51" fmla="*/ 4 h 712"/>
                    <a:gd name="T52" fmla="*/ 18 w 1321"/>
                    <a:gd name="T53" fmla="*/ 4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4 h 712"/>
                    <a:gd name="T66" fmla="*/ 26 w 1321"/>
                    <a:gd name="T67" fmla="*/ 4 h 712"/>
                    <a:gd name="T68" fmla="*/ 43 w 1321"/>
                    <a:gd name="T69" fmla="*/ 4 h 712"/>
                    <a:gd name="T70" fmla="*/ 60 w 1321"/>
                    <a:gd name="T71" fmla="*/ 4 h 712"/>
                    <a:gd name="T72" fmla="*/ 75 w 1321"/>
                    <a:gd name="T73" fmla="*/ 4 h 712"/>
                    <a:gd name="T74" fmla="*/ 96 w 1321"/>
                    <a:gd name="T75" fmla="*/ 4 h 712"/>
                    <a:gd name="T76" fmla="*/ 116 w 1321"/>
                    <a:gd name="T77" fmla="*/ 4 h 712"/>
                    <a:gd name="T78" fmla="*/ 138 w 1321"/>
                    <a:gd name="T79" fmla="*/ 4 h 712"/>
                    <a:gd name="T80" fmla="*/ 163 w 1321"/>
                    <a:gd name="T81" fmla="*/ 4 h 712"/>
                    <a:gd name="T82" fmla="*/ 185 w 1321"/>
                    <a:gd name="T83" fmla="*/ 0 h 712"/>
                    <a:gd name="T84" fmla="*/ 185 w 1321"/>
                    <a:gd name="T85" fmla="*/ 0 h 712"/>
                    <a:gd name="T86" fmla="*/ 212 w 1321"/>
                    <a:gd name="T87" fmla="*/ 4 h 712"/>
                    <a:gd name="T88" fmla="*/ 234 w 1321"/>
                    <a:gd name="T89" fmla="*/ 4 h 712"/>
                    <a:gd name="T90" fmla="*/ 259 w 1321"/>
                    <a:gd name="T91" fmla="*/ 4 h 712"/>
                    <a:gd name="T92" fmla="*/ 281 w 1321"/>
                    <a:gd name="T93" fmla="*/ 4 h 712"/>
                    <a:gd name="T94" fmla="*/ 301 w 1321"/>
                    <a:gd name="T95" fmla="*/ 4 h 712"/>
                    <a:gd name="T96" fmla="*/ 319 w 1321"/>
                    <a:gd name="T97" fmla="*/ 4 h 712"/>
                    <a:gd name="T98" fmla="*/ 336 w 1321"/>
                    <a:gd name="T99" fmla="*/ 4 h 712"/>
                    <a:gd name="T100" fmla="*/ 350 w 1321"/>
                    <a:gd name="T101" fmla="*/ 4 h 712"/>
                    <a:gd name="T102" fmla="*/ 363 w 1321"/>
                    <a:gd name="T103" fmla="*/ 4 h 712"/>
                    <a:gd name="T104" fmla="*/ 363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gray">
              <a:xfrm>
                <a:off x="1828" y="3629"/>
                <a:ext cx="14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b="1" dirty="0">
                    <a:solidFill>
                      <a:srgbClr val="443DC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C</a:t>
                </a:r>
              </a:p>
            </p:txBody>
          </p:sp>
        </p:grpSp>
      </p:grpSp>
      <p:sp>
        <p:nvSpPr>
          <p:cNvPr id="58" name="Oval 57"/>
          <p:cNvSpPr/>
          <p:nvPr/>
        </p:nvSpPr>
        <p:spPr>
          <a:xfrm>
            <a:off x="9944100" y="2106612"/>
            <a:ext cx="1430200" cy="1485337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22123" y="0"/>
            <a:ext cx="11998908" cy="6647542"/>
            <a:chOff x="222123" y="0"/>
            <a:chExt cx="11998908" cy="6647542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49945" y="55151"/>
              <a:ext cx="11771086" cy="10772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VUI HOC TIENG ANH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0" name="Picture 16" descr="erter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894" y="4862286"/>
              <a:ext cx="1041161" cy="155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6" y="1542872"/>
              <a:ext cx="688294" cy="95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6" y="5806219"/>
              <a:ext cx="688294" cy="8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61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6" name="Group 43"/>
            <p:cNvGrpSpPr>
              <a:grpSpLocks/>
            </p:cNvGrpSpPr>
            <p:nvPr/>
          </p:nvGrpSpPr>
          <p:grpSpPr bwMode="auto">
            <a:xfrm>
              <a:off x="11098821" y="3653755"/>
              <a:ext cx="1062176" cy="1558739"/>
              <a:chOff x="8556485" y="2838506"/>
              <a:chExt cx="1992410" cy="2579533"/>
            </a:xfrm>
          </p:grpSpPr>
          <p:pic>
            <p:nvPicPr>
              <p:cNvPr id="59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8583" y="3420140"/>
                <a:ext cx="1400312" cy="1997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57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9738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 1 cut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 1 cut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581400" y="1371601"/>
            <a:ext cx="558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What class is </a:t>
            </a:r>
            <a:r>
              <a:rPr lang="en-US" altLang="en-US" sz="3600" b="1" dirty="0" err="1">
                <a:solidFill>
                  <a:srgbClr val="443DC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 in?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4150" y="1183282"/>
            <a:ext cx="131445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4.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79626" y="2416176"/>
            <a:ext cx="6530975" cy="1012825"/>
            <a:chOff x="2832" y="1488"/>
            <a:chExt cx="3114" cy="638"/>
          </a:xfrm>
        </p:grpSpPr>
        <p:pic>
          <p:nvPicPr>
            <p:cNvPr id="56348" name="Picture 7" descr="wood-sign-only-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311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899" y="1584"/>
              <a:ext cx="2932" cy="4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Comic Sans MS" pitchFamily="66" charset="0"/>
                </a:rPr>
                <a:t>A. It’s Nguyen Du street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131754" y="3632200"/>
            <a:ext cx="6859846" cy="1016000"/>
            <a:chOff x="2832" y="1488"/>
            <a:chExt cx="3279" cy="638"/>
          </a:xfrm>
        </p:grpSpPr>
        <p:pic>
          <p:nvPicPr>
            <p:cNvPr id="56346" name="Picture 12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3101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947" y="1584"/>
              <a:ext cx="3164" cy="4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Comic Sans MS" pitchFamily="66" charset="0"/>
                </a:rPr>
                <a:t>B. I’m in class 4A.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4854576"/>
            <a:ext cx="7467600" cy="1012825"/>
            <a:chOff x="2832" y="1488"/>
            <a:chExt cx="3528" cy="638"/>
          </a:xfrm>
        </p:grpSpPr>
        <p:pic>
          <p:nvPicPr>
            <p:cNvPr id="56344" name="Picture 15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307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923" y="1584"/>
              <a:ext cx="3437" cy="4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Comic Sans MS" pitchFamily="66" charset="0"/>
                </a:rPr>
                <a:t>C. He’s in class 4A. 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9111945" y="2581920"/>
            <a:ext cx="1636183" cy="1677346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2123" y="0"/>
            <a:ext cx="12120094" cy="6647542"/>
            <a:chOff x="222123" y="0"/>
            <a:chExt cx="12120094" cy="6647542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49945" y="55151"/>
              <a:ext cx="11771086" cy="10772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VUI HOC TIENG ANH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8" name="Picture 16" descr="erter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237" y="4277519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6" y="1542872"/>
              <a:ext cx="688294" cy="95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6" y="5806219"/>
              <a:ext cx="688294" cy="8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50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11098822" y="3072141"/>
              <a:ext cx="1243395" cy="1628180"/>
              <a:chOff x="8556485" y="1876002"/>
              <a:chExt cx="2332337" cy="2694449"/>
            </a:xfrm>
          </p:grpSpPr>
          <p:pic>
            <p:nvPicPr>
              <p:cNvPr id="48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0302" y="1876002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47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7571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1 cut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8108950" y="2840038"/>
            <a:ext cx="122555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81201" y="2840038"/>
            <a:ext cx="1471613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57600" y="281940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05400" y="2819400"/>
            <a:ext cx="12827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91300" y="2840038"/>
            <a:ext cx="12573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108950" y="4610101"/>
            <a:ext cx="1468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What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029201" y="4610101"/>
            <a:ext cx="1285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class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635250" y="4616451"/>
            <a:ext cx="941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are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619224" y="4645026"/>
            <a:ext cx="12293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they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994150" y="4645026"/>
            <a:ext cx="6254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743200" y="1210270"/>
            <a:ext cx="1066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5.</a:t>
            </a:r>
          </a:p>
        </p:txBody>
      </p:sp>
      <p:sp>
        <p:nvSpPr>
          <p:cNvPr id="75799" name="TextBox 6"/>
          <p:cNvSpPr txBox="1">
            <a:spLocks noChangeArrowheads="1"/>
          </p:cNvSpPr>
          <p:nvPr/>
        </p:nvSpPr>
        <p:spPr bwMode="auto">
          <a:xfrm>
            <a:off x="3581400" y="1411070"/>
            <a:ext cx="4641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43DCF"/>
                </a:solidFill>
                <a:latin typeface="Comic Sans MS" panose="030F0702030302020204" pitchFamily="66" charset="0"/>
              </a:rPr>
              <a:t>Order the words.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2123" y="0"/>
            <a:ext cx="11998908" cy="6647542"/>
            <a:chOff x="222123" y="0"/>
            <a:chExt cx="11998908" cy="6647542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49945" y="55151"/>
              <a:ext cx="11771086" cy="10772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VUI HOC TIENG ANH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4" name="Picture 16" descr="erter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399" y="0"/>
              <a:ext cx="798286" cy="145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180" y="4308474"/>
              <a:ext cx="1412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6" y="1542872"/>
              <a:ext cx="688294" cy="95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7"/>
            <a:stretch>
              <a:fillRect/>
            </a:stretch>
          </p:blipFill>
          <p:spPr bwMode="auto">
            <a:xfrm>
              <a:off x="403226" y="5806219"/>
              <a:ext cx="688294" cy="8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" descr="C:\Users\HoangNguyen\Pictures\New folder\blue-balloon-hiv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" y="106192"/>
              <a:ext cx="706791" cy="121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999311" y="63682"/>
              <a:ext cx="834657" cy="1366724"/>
              <a:chOff x="3796145" y="2285999"/>
              <a:chExt cx="1441395" cy="2362200"/>
            </a:xfrm>
          </p:grpSpPr>
          <p:pic>
            <p:nvPicPr>
              <p:cNvPr id="44" name="Picture 3" descr="C:\Users\HoangNguyen\Pictures\New folder\1326043628945175800single pink ballo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145" y="2285999"/>
                <a:ext cx="1441395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9"/>
              <p:cNvSpPr txBox="1">
                <a:spLocks noChangeArrowheads="1"/>
              </p:cNvSpPr>
              <p:nvPr/>
            </p:nvSpPr>
            <p:spPr bwMode="auto">
              <a:xfrm>
                <a:off x="4253344" y="2825427"/>
                <a:ext cx="262280" cy="106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10260238" y="3278187"/>
              <a:ext cx="1017361" cy="1628180"/>
              <a:chOff x="6983486" y="2216984"/>
              <a:chExt cx="1908347" cy="2694449"/>
            </a:xfrm>
          </p:grpSpPr>
          <p:pic>
            <p:nvPicPr>
              <p:cNvPr id="42" name="Picture 7" descr="C:\Users\HoangNguyen\Pictures\New folder\images (1)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486" y="2216984"/>
                <a:ext cx="1888520" cy="26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Box 10"/>
              <p:cNvSpPr txBox="1">
                <a:spLocks noChangeArrowheads="1"/>
              </p:cNvSpPr>
              <p:nvPr/>
            </p:nvSpPr>
            <p:spPr bwMode="auto">
              <a:xfrm>
                <a:off x="8556485" y="2838506"/>
                <a:ext cx="3353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2060"/>
                    </a:solidFill>
                  </a:rPr>
                  <a:t>.</a:t>
                </a:r>
              </a:p>
            </p:txBody>
          </p:sp>
        </p:grpSp>
        <p:pic>
          <p:nvPicPr>
            <p:cNvPr id="41" name="Picture 4" descr="C:\Users\HoangNguyen\Pictures\New folder\blue-balloon-hi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921" y="24657"/>
              <a:ext cx="839334" cy="140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806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15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65868 -0.2372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4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5365 -0.2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9236 -0.2432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52 -0.244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49497 -0.242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 1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10210800" y="6477000"/>
            <a:ext cx="4572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662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Users\DV4T\Desktop\disign bai 16\1194985751726798828stock-star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49863"/>
            <a:ext cx="838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DV4T\Desktop\disign bai 16\1194985751726798828stock-star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5246688"/>
            <a:ext cx="8080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DV4T\Desktop\disign bai 16\1194985751726798828stock-star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88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911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5753" r="50261" b="73961"/>
          <a:stretch>
            <a:fillRect/>
          </a:stretch>
        </p:blipFill>
        <p:spPr bwMode="auto">
          <a:xfrm>
            <a:off x="1524000" y="50800"/>
            <a:ext cx="4991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5257" y="1733402"/>
            <a:ext cx="3883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7568" y="1733402"/>
            <a:ext cx="8640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3752" y="1733402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43250" y="2118643"/>
            <a:ext cx="649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12023" y="1733402"/>
            <a:ext cx="3510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ool  /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sku:l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6096000" y="2502818"/>
            <a:ext cx="425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our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ool.</a:t>
            </a:r>
            <a:endParaRPr lang="vi-VN" alt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5241" y="3245570"/>
            <a:ext cx="3883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5258" y="3245569"/>
            <a:ext cx="3883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71813" y="3629943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78905" y="3196209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4829" y="3149174"/>
            <a:ext cx="398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ipping /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skipi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6080125" y="3918868"/>
            <a:ext cx="425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likes </a:t>
            </a: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altLang="vi-V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ipping.</a:t>
            </a:r>
            <a:endParaRPr lang="vi-VN" altLang="vi-V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7186" y="4541714"/>
            <a:ext cx="3883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2192" y="4564946"/>
            <a:ext cx="8640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55938" y="497296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78905" y="4541713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64830" y="4542266"/>
            <a:ext cx="3657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eet /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stri:t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5504882" y="5316615"/>
            <a:ext cx="711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 is in Nguyen Du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eet.</a:t>
            </a:r>
            <a:endParaRPr lang="vi-VN" alt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51 Track 51 00_00_08-00_00_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7504" y="322227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7423" y="3131124"/>
            <a:ext cx="655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ŋ/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2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50" grpId="0"/>
      <p:bldP spid="10256" grpId="0"/>
      <p:bldP spid="1026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882" y="1380992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882" y="3374553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11" y="5226530"/>
            <a:ext cx="12961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779" y="692816"/>
            <a:ext cx="95071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- bag , school - bus , school - day, school - yard , scholar , schoolboy…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4893" y="3342733"/>
            <a:ext cx="95071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skate , shirt , sky , skill , skin…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1446" y="5022085"/>
            <a:ext cx="102780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stream , strong , strict , stress ,</a:t>
            </a:r>
          </a:p>
          <a:p>
            <a:pPr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struture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24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371</Words>
  <Application>Microsoft Office PowerPoint</Application>
  <PresentationFormat>Widescreen</PresentationFormat>
  <Paragraphs>139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</cp:revision>
  <dcterms:created xsi:type="dcterms:W3CDTF">2018-11-20T14:16:24Z</dcterms:created>
  <dcterms:modified xsi:type="dcterms:W3CDTF">2019-08-30T16:18:53Z</dcterms:modified>
</cp:coreProperties>
</file>